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9144000"/>
  <p:notesSz cx="6858000" cy="9144000"/>
  <p:embeddedFontLst>
    <p:embeddedFont>
      <p:font typeface="Lexend Light"/>
      <p:regular r:id="rId37"/>
      <p:bold r:id="rId38"/>
    </p:embeddedFont>
    <p:embeddedFont>
      <p:font typeface="Outfit"/>
      <p:regular r:id="rId39"/>
      <p:bold r:id="rId40"/>
    </p:embeddedFont>
    <p:embeddedFont>
      <p:font typeface="Lexend Medium"/>
      <p:regular r:id="rId41"/>
      <p:bold r:id="rId42"/>
    </p:embeddedFont>
    <p:embeddedFont>
      <p:font typeface="Lexend"/>
      <p:regular r:id="rId43"/>
      <p:bold r:id="rId44"/>
    </p:embeddedFont>
    <p:embeddedFont>
      <p:font typeface="Archivo Black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utfit-bold.fntdata"/><Relationship Id="rId20" Type="http://schemas.openxmlformats.org/officeDocument/2006/relationships/slide" Target="slides/slide16.xml"/><Relationship Id="rId42" Type="http://schemas.openxmlformats.org/officeDocument/2006/relationships/font" Target="fonts/LexendMedium-bold.fntdata"/><Relationship Id="rId41" Type="http://schemas.openxmlformats.org/officeDocument/2006/relationships/font" Target="fonts/LexendMedium-regular.fntdata"/><Relationship Id="rId22" Type="http://schemas.openxmlformats.org/officeDocument/2006/relationships/slide" Target="slides/slide18.xml"/><Relationship Id="rId44" Type="http://schemas.openxmlformats.org/officeDocument/2006/relationships/font" Target="fonts/Lexend-bold.fntdata"/><Relationship Id="rId21" Type="http://schemas.openxmlformats.org/officeDocument/2006/relationships/slide" Target="slides/slide17.xml"/><Relationship Id="rId43" Type="http://schemas.openxmlformats.org/officeDocument/2006/relationships/font" Target="fonts/Lexend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ArchivoBlac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LexendLight-regular.fntdata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Outfit-regular.fntdata"/><Relationship Id="rId16" Type="http://schemas.openxmlformats.org/officeDocument/2006/relationships/slide" Target="slides/slide12.xml"/><Relationship Id="rId38" Type="http://schemas.openxmlformats.org/officeDocument/2006/relationships/font" Target="fonts/LexendLigh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3dKDol7eMgrD3oUrxKKYu4jcVDHkuSZp/edit?gid=1822678720#gid=1822678720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3dKDol7eMgrD3oUrxKKYu4jcVDHkuSZp/edit?gid=1822678720#gid=1822678720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3dKDol7eMgrD3oUrxKKYu4jcVDHkuSZp/edit?gid=1822678720#gid=1822678720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5e1caf4bc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5e1caf4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SeaSalt.AI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SeaMeet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SeaChat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AI Meeting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AI Chatbot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Speech Recognition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NLP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Generative AI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Cloud Communication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Real-time Transcription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Meeting Summary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Action Items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Knowledge Base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Customer Support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Multilingual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RAG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AI Assistant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Global Team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1F1F1F"/>
                </a:solidFill>
                <a:highlight>
                  <a:srgbClr val="E9EEF6"/>
                </a:highlight>
              </a:rPr>
              <a:t>Pricing</a:t>
            </a:r>
            <a:endParaRPr sz="1050">
              <a:solidFill>
                <a:srgbClr val="1F1F1F"/>
              </a:solidFill>
              <a:highlight>
                <a:srgbClr val="E9EEF6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731dd7f37_0_1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2731dd7f3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2731dd7f37_0_6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2731dd7f37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2731dd7f37_0_6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2731dd7f37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2731dd7f37_0_6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2731dd7f37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2731dd7f37_0_2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2731dd7f3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2731dd7f37_0_2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2731dd7f37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06c9e24ef582518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06c9e24ef5825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2731dd7f37_0_2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2731dd7f3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2731dd7f37_0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2731dd7f3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2731dd7f37_0_2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2731dd7f3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731dd7f37_0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731dd7f3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731dd7f37_0_3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2731dd7f37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2731dd7f37_0_3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2731dd7f37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731dd7f37_0_3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2731dd7f37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2731dd7f37_0_4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2731dd7f37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2731dd7f37_0_3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2731dd7f37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2731dd7f37_0_3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2731dd7f3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2731dd7f37_0_4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2731dd7f37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2731dd7f37_0_4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2731dd7f37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2731dd7f37_0_3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2731dd7f37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2731dd7f37_0_6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2731dd7f37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2731dd7f37_0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2731dd7f3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2731dd7f37_0_4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2731dd7f37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2731dd7f37_0_4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2731dd7f3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9362d8bab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19362d8b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731dd7f37_0_2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2731dd7f3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2731dd7f37_0_1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2731dd7f3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731dd7f37_0_3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2731dd7f37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https://docs.google.com/spreadsheets/d/13dKDol7eMgrD3oUrxKKYu4jcVDHkuSZp/edit?gid=1822678720#gid=1822678720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731dd7f37_0_3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2731dd7f3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https://docs.google.com/spreadsheets/d/13dKDol7eMgrD3oUrxKKYu4jcVDHkuSZp/edit?gid=1822678720#gid=1822678720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2731dd7f37_0_3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2731dd7f37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https://docs.google.com/spreadsheets/d/13dKDol7eMgrD3oUrxKKYu4jcVDHkuSZp/edit?gid=1822678720#gid=1822678720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2731dd7f37_0_1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2731dd7f3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d.pulipuli.info/aHR0cHM6Ly9zY3JpcHQuZ29vZ2xlLmNvbS9tYWNyb3Mvcy9BS2Z5Y2J5TnYwWVVJeFRBOGY2eXRkTER1cjRya2VVNDZxbzR5MEF3c2xSYUlLWXdaZmJCQ3U1My1JREMzZGFZQXNieTk3NEQvZXhlYw==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結束 空白">
  <p:cSld name="TITLE_2_1_1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ht">
  <p:cSld name="TITLE_AND_BODY_1_3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47" name="Google Shape;147;p1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48" name="Google Shape;148;p1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52" name="Google Shape;152;p1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53" name="Google Shape;153;p1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1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1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" name="Google Shape;156;p1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57" name="Google Shape;157;p1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1" name="Google Shape;161;p1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62" name="Google Shape;162;p1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1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5" name="Google Shape;165;p1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標題ht">
  <p:cSld name="TITLE_AND_BODY_1_3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74" name="Google Shape;174;p1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1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79" name="Google Shape;179;p1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83" name="Google Shape;183;p1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" name="Google Shape;186;p1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7" name="Google Shape;187;p1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88" name="Google Shape;188;p1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1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91" name="Google Shape;191;p1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94" name="Google Shape;194;p12"/>
          <p:cNvSpPr txBox="1"/>
          <p:nvPr>
            <p:ph idx="8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3 三欄v">
  <p:cSld name="TITLE_AND_BODY_1_3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1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1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1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04" name="Google Shape;204;p1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05" name="Google Shape;205;p1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09" name="Google Shape;209;p1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10" name="Google Shape;210;p1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214" name="Google Shape;214;p1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8" name="Google Shape;218;p1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19" name="Google Shape;219;p13"/>
          <p:cNvSpPr txBox="1"/>
          <p:nvPr>
            <p:ph idx="5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補充">
  <p:cSld name="TITLE_AND_BODY_1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4" name="Google Shape;224;p1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2 結尾">
  <p:cSld name="TITLE_AND_BODY_1_4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3" name="Google Shape;233;p1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4" name="Google Shape;234;p1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8" name="Google Shape;238;p1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3" type="subTitle"/>
          </p:nvPr>
        </p:nvSpPr>
        <p:spPr>
          <a:xfrm>
            <a:off x="715425" y="643600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783F04"/>
              </a:buClr>
              <a:buSzPts val="2200"/>
              <a:buFont typeface="Lexend Medium"/>
              <a:buNone/>
              <a:defRPr>
                <a:solidFill>
                  <a:srgbClr val="783F04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Lexend Medium"/>
              <a:buNone/>
              <a:defRPr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文字為主">
  <p:cSld name="TITLE_AND_BODY_1_4_2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  <a:defRPr>
                <a:solidFill>
                  <a:srgbClr val="FFFFFF"/>
                </a:solidFill>
              </a:defRPr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6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8" name="Google Shape;248;p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白底大字">
  <p:cSld name="TITLE_AND_BODY_1_4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17"/>
          <p:cNvSpPr txBox="1"/>
          <p:nvPr>
            <p:ph type="title"/>
          </p:nvPr>
        </p:nvSpPr>
        <p:spPr>
          <a:xfrm>
            <a:off x="715550" y="3117154"/>
            <a:ext cx="77130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4" name="Google Shape;254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259" name="Google Shape;259;p17"/>
          <p:cNvSpPr txBox="1"/>
          <p:nvPr>
            <p:ph idx="3" type="body"/>
          </p:nvPr>
        </p:nvSpPr>
        <p:spPr>
          <a:xfrm>
            <a:off x="715550" y="3929198"/>
            <a:ext cx="7713000" cy="24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大字">
  <p:cSld name="BIG_NUMBER_1_1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5" name="Google Shape;265;p1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66" name="Google Shape;266;p1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7" name="Google Shape;267;p1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8" name="Google Shape;268;p1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4" name="Google Shape;274;p1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  <a:defRPr b="1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" type="blank">
  <p:cSld name="BLANK">
    <p:bg>
      <p:bgPr>
        <a:noFill/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3 內文強調 空白 簡化">
  <p:cSld name="BLANK_1">
    <p:bg>
      <p:bgPr>
        <a:noFill/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/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300">
                <a:solidFill>
                  <a:srgbClr val="000000"/>
                </a:solidFill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sz="1300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2 章節h2">
  <p:cSld name="TITLE_2_1_1_1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69500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51975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2" type="title"/>
          </p:nvPr>
        </p:nvSpPr>
        <p:spPr>
          <a:xfrm>
            <a:off x="4815513" y="1877475"/>
            <a:ext cx="3878100" cy="7332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 sz="4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3" type="subTitle"/>
          </p:nvPr>
        </p:nvSpPr>
        <p:spPr>
          <a:xfrm>
            <a:off x="4797988" y="2659750"/>
            <a:ext cx="38781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4" type="subTitle"/>
          </p:nvPr>
        </p:nvSpPr>
        <p:spPr>
          <a:xfrm>
            <a:off x="4695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投影片主題說明">
  <p:cSld name="CUSTOM_3_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85" name="Google Shape;285;p2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86" name="Google Shape;286;p2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7" name="Google Shape;287;p2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88" name="Google Shape;288;p2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0" name="Google Shape;290;p21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91" name="Google Shape;291;p2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2" name="Google Shape;292;p21"/>
          <p:cNvSpPr txBox="1"/>
          <p:nvPr/>
        </p:nvSpPr>
        <p:spPr>
          <a:xfrm>
            <a:off x="895275" y="1842700"/>
            <a:ext cx="6562500" cy="40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投影片工具連結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u="sng">
                <a:solidFill>
                  <a:schemeClr val="hlink"/>
                </a:solidFill>
                <a:latin typeface="Lexend Light"/>
                <a:ea typeface="Lexend Light"/>
                <a:cs typeface="Lexend Light"/>
                <a:sym typeface="Lexend Light"/>
                <a:hlinkClick r:id="rId2"/>
              </a:rPr>
              <a:t>https://wd.pulipuli.info/aHR0cHM6Ly9zY3JpcHQuZ29vZ2xlLmNvbS9tYWNyb3Mvcy9BS2Z5Y2J5TnYwWVVJeFRBOGY2eXRkTER1cjRya2VVNDZxbzR5MEF3c2xSYUlLWXdaZmJCQ3U1My1JREMzZGFZQXNieTk3NEQvZXhlYw==/</a:t>
            </a: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參考資料">
  <p:cSld name="TITLE_AND_BODY_1_5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9" name="Google Shape;299;p22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22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 txBox="1"/>
          <p:nvPr>
            <p:ph idx="2" type="subTitle"/>
          </p:nvPr>
        </p:nvSpPr>
        <p:spPr>
          <a:xfrm>
            <a:off x="199920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2 下一步驟">
  <p:cSld name="TITLE_AND_BODY_1_5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08" name="Google Shape;308;p23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9" name="Google Shape;309;p23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政大圖檔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18" name="Google Shape;318;p24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9" name="Google Shape;319;p24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3" name="Google Shape;323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封面">
  <p:cSld name="TITLE_1">
    <p:bg>
      <p:bgPr>
        <a:solidFill>
          <a:srgbClr val="FFFFF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5" name="Google Shape;35;p4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章節h1">
  <p:cSld name="CUSTOM_10_1">
    <p:bg>
      <p:bgPr>
        <a:solidFill>
          <a:srgbClr val="FFFFFF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2 子目錄">
  <p:cSld name="CUSTOM_10_1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4200"/>
              <a:buNone/>
              <a:defRPr sz="4200">
                <a:solidFill>
                  <a:srgbClr val="B45F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200"/>
              <a:buNone/>
              <a:defRPr>
                <a:solidFill>
                  <a:srgbClr val="B45F06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目錄">
  <p:cSld name="TITLE_AND_BODY_1_5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9000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3" type="subTitle"/>
          </p:nvPr>
        </p:nvSpPr>
        <p:spPr>
          <a:xfrm>
            <a:off x="12714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1 內文 單欄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" name="Google Shape;72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77" name="Google Shape;77;p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86" name="Google Shape;86;p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" name="Google Shape;89;p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標題vt">
  <p:cSld name="TITLE_AND_BODY_1_6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" name="Google Shape;94;p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98" name="Google Shape;98;p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99" name="Google Shape;99;p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p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03" name="Google Shape;103;p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" name="Google Shape;107;p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8" name="Google Shape;108;p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" name="Google Shape;111;p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4" name="Google Shape;114;p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15" name="Google Shape;115;p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6" name="Google Shape;116;p9"/>
          <p:cNvSpPr txBox="1"/>
          <p:nvPr>
            <p:ph idx="6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1-2 雙欄h">
  <p:cSld name="TITLE_AND_BODY_1_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3" name="Google Shape;123;p1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24" name="Google Shape;12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28" name="Google Shape;12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29" name="Google Shape;12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" name="Google Shape;13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33" name="Google Shape;13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40" name="Google Shape;140;p10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  <a:defRPr b="1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eet.seasalt.ai/zh-tw#pric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hat.seasalt.ai/gpt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YF66804LRs4Cd3Fymv6a0dwH4JLnnNsjL2j-9ubyln4/edit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blog.pulipuli.info/sitemap.x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usecase.seasalt.ai/hospital-phone-call-analytics-dashboard-zh/" TargetMode="External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g"/><Relationship Id="rId4" Type="http://schemas.openxmlformats.org/officeDocument/2006/relationships/image" Target="../media/image21.png"/><Relationship Id="rId9" Type="http://schemas.openxmlformats.org/officeDocument/2006/relationships/image" Target="../media/image15.png"/><Relationship Id="rId5" Type="http://schemas.openxmlformats.org/officeDocument/2006/relationships/hyperlink" Target="mailto:blog@pulipuli.info" TargetMode="External"/><Relationship Id="rId6" Type="http://schemas.openxmlformats.org/officeDocument/2006/relationships/image" Target="../media/image23.png"/><Relationship Id="rId7" Type="http://schemas.openxmlformats.org/officeDocument/2006/relationships/hyperlink" Target="mailto:chenyt@tku.edu.tw" TargetMode="External"/><Relationship Id="rId8" Type="http://schemas.openxmlformats.org/officeDocument/2006/relationships/image" Target="../media/image17.png"/><Relationship Id="rId10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eet.seasalt.ai/zh-tw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eet.seasalt.ai/signin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博士研究員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陳勇汀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pudding@nccu.edu.tw</a:t>
            </a:r>
            <a:endParaRPr sz="1800"/>
          </a:p>
        </p:txBody>
      </p:sp>
      <p:sp>
        <p:nvSpPr>
          <p:cNvPr id="332" name="Google Shape;332;p26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2025</a:t>
            </a:r>
            <a:endParaRPr/>
          </a:p>
        </p:txBody>
      </p:sp>
      <p:sp>
        <p:nvSpPr>
          <p:cNvPr id="333" name="Google Shape;333;p26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SeaSalt.ai</a:t>
            </a:r>
            <a:endParaRPr sz="24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zh-TW" sz="2400"/>
              <a:t>SeaMeet、SeaChat</a:t>
            </a:r>
            <a:endParaRPr b="0" sz="2300"/>
          </a:p>
        </p:txBody>
      </p:sp>
      <p:grpSp>
        <p:nvGrpSpPr>
          <p:cNvPr id="334" name="Google Shape;334;p26"/>
          <p:cNvGrpSpPr/>
          <p:nvPr/>
        </p:nvGrpSpPr>
        <p:grpSpPr>
          <a:xfrm>
            <a:off x="931302" y="530775"/>
            <a:ext cx="3232696" cy="692401"/>
            <a:chOff x="2460779" y="433075"/>
            <a:chExt cx="4222435" cy="692401"/>
          </a:xfrm>
        </p:grpSpPr>
        <p:sp>
          <p:nvSpPr>
            <p:cNvPr id="335" name="Google Shape;335;p26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336" name="Google Shape;336;p26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>
                  <a:latin typeface="Outfit"/>
                  <a:ea typeface="Outfit"/>
                  <a:cs typeface="Outfit"/>
                  <a:sym typeface="Outfit"/>
                </a:rPr>
                <a:t>RA</a:t>
              </a:r>
              <a:r>
                <a:rPr b="1" lang="zh-TW" sz="2100">
                  <a:latin typeface="Outfit"/>
                  <a:ea typeface="Outfit"/>
                  <a:cs typeface="Outfit"/>
                  <a:sym typeface="Outfit"/>
                </a:rPr>
                <a:t>G相關應用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337" name="Google Shape;337;p26"/>
          <p:cNvPicPr preferRelativeResize="0"/>
          <p:nvPr/>
        </p:nvPicPr>
        <p:blipFill rotWithShape="1">
          <a:blip r:embed="rId3">
            <a:alphaModFix/>
          </a:blip>
          <a:srcRect b="0" l="0" r="70275" t="0"/>
          <a:stretch/>
        </p:blipFill>
        <p:spPr>
          <a:xfrm>
            <a:off x="4775050" y="-49125"/>
            <a:ext cx="4368950" cy="690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 rotWithShape="1">
          <a:blip r:embed="rId4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### SeaMeet 會議軟體測試與團隊介紹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會議中，陳勇汀介紹了正在測試的會議軟體 SeaMeet，該軟體能將會議內容轉換為逐字稿並自動生成摘要，並希望未來能夠升級至商業版以便團隊共同使用。會議的主要目的是讓團隊成員相互認識，並進行自我介紹，了解彼此的背景與技能，以促進未來的合作。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- SeaMeet 功能介紹: 陳勇汀提到，SeaMeet 可以生成逐字稿和會議摘要，並能整理出行動項目，提升會議效率。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- 團隊成員自我介紹: 各成員依序介紹自己的學歷、專業技能及對計畫的期望，增進彼此了解。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/>
              <a:t>- 會議氛圍: 陳勇汀表達了對遠距工作的不適應，強調團隊合作的重要性，並希望透過這次會議建立更好的團隊默契。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600"/>
              <a:t>- 後續計畫: 陳勇汀計畫在下次會議中進一步討論 SeaMeet 的使用情況及團隊的工作進展。</a:t>
            </a:r>
            <a:endParaRPr sz="1600"/>
          </a:p>
        </p:txBody>
      </p:sp>
      <p:sp>
        <p:nvSpPr>
          <p:cNvPr id="419" name="Google Shape;419;p3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600"/>
              <a:t>SeaMeet的記錄成果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Meeting Summary</a:t>
            </a:r>
            <a:endParaRPr/>
          </a:p>
        </p:txBody>
      </p:sp>
      <p:sp>
        <p:nvSpPr>
          <p:cNvPr id="420" name="Google Shape;420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1" name="Google Shape;421;p3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GlobalSync IO是位於矽谷和臺灣的科技新創團隊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雙方的會議時間集中在臺灣時間早上9點跟矽谷時間早上9點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SeaMeet可以自動記錄整個會議的進度，並讓整個團隊成員事後瞭解進度內容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參與者可以在發言時查看即時逐字稿內容，也可以事後重播特定部分以澄清含義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每次會議結束後，SeaMeet 會自動發送郵件，內含摘要、關鍵行動項目和討論要點。</a:t>
            </a:r>
            <a:endParaRPr/>
          </a:p>
        </p:txBody>
      </p:sp>
      <p:sp>
        <p:nvSpPr>
          <p:cNvPr id="428" name="Google Shape;428;p3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SeaMeet案例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GlobalSync IO國際會議 (1/3)</a:t>
            </a:r>
            <a:endParaRPr/>
          </a:p>
        </p:txBody>
      </p:sp>
      <p:sp>
        <p:nvSpPr>
          <p:cNvPr id="429" name="Google Shape;429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0" name="Google Shape;430;p3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https://usecase.seasalt.ai/seameet-global-team-case-study-zh/</a:t>
            </a:r>
            <a:endParaRPr/>
          </a:p>
        </p:txBody>
      </p:sp>
      <p:sp>
        <p:nvSpPr>
          <p:cNvPr id="431" name="Google Shape;431;p3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>
            <p:ph idx="1" type="body"/>
          </p:nvPr>
        </p:nvSpPr>
        <p:spPr>
          <a:xfrm>
            <a:off x="5337050" y="1341325"/>
            <a:ext cx="30915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誰在團隊會議中最活躍？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團隊的領導風格是什麼？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會議互動能告訴我們什麼公司文化？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我的團隊有哪些改進空間？</a:t>
            </a:r>
            <a:endParaRPr/>
          </a:p>
        </p:txBody>
      </p:sp>
      <p:sp>
        <p:nvSpPr>
          <p:cNvPr id="437" name="Google Shape;437;p3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SeaMeet案例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GlobalSync IO國際會議 (2/3)</a:t>
            </a:r>
            <a:endParaRPr/>
          </a:p>
        </p:txBody>
      </p:sp>
      <p:sp>
        <p:nvSpPr>
          <p:cNvPr id="438" name="Google Shape;438;p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9" name="Google Shape;439;p3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https://usecase.seasalt.ai/seameet-global-team-case-study-zh/</a:t>
            </a:r>
            <a:endParaRPr/>
          </a:p>
        </p:txBody>
      </p:sp>
      <p:sp>
        <p:nvSpPr>
          <p:cNvPr id="440" name="Google Shape;440;p3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75" y="1191725"/>
            <a:ext cx="516255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/>
          <p:nvPr>
            <p:ph idx="1" type="body"/>
          </p:nvPr>
        </p:nvSpPr>
        <p:spPr>
          <a:xfrm>
            <a:off x="5337050" y="1341325"/>
            <a:ext cx="30915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會議中是否有更廣泛的參與？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會議中主要溝通者的變化？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其他改善空間？</a:t>
            </a:r>
            <a:endParaRPr/>
          </a:p>
        </p:txBody>
      </p:sp>
      <p:sp>
        <p:nvSpPr>
          <p:cNvPr id="447" name="Google Shape;447;p3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SeaMeet案例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GlobalSync IO國際會議 (3/3)</a:t>
            </a:r>
            <a:endParaRPr/>
          </a:p>
        </p:txBody>
      </p:sp>
      <p:sp>
        <p:nvSpPr>
          <p:cNvPr id="448" name="Google Shape;448;p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49" name="Google Shape;449;p3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https://usecase.seasalt.ai/seameet-global-team-case-study-zh/</a:t>
            </a:r>
            <a:endParaRPr/>
          </a:p>
        </p:txBody>
      </p:sp>
      <p:sp>
        <p:nvSpPr>
          <p:cNvPr id="450" name="Google Shape;450;p3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0900"/>
            <a:ext cx="474345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試用方案：0元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最多錄製6小時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個人方案：99美元 ~= 3242臺幣 /年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每月最多20小時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摘要可自行定義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SeaMeet</a:t>
            </a:r>
            <a:r>
              <a:rPr lang="zh-TW"/>
              <a:t>價格</a:t>
            </a:r>
            <a:endParaRPr/>
          </a:p>
        </p:txBody>
      </p:sp>
      <p:sp>
        <p:nvSpPr>
          <p:cNvPr id="458" name="Google Shape;458;p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9" name="Google Shape;459;p3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https://meet.seasalt.ai/zh-tw#pricing</a:t>
            </a:r>
            <a:r>
              <a:rPr lang="zh-TW"/>
              <a:t> </a:t>
            </a:r>
            <a:endParaRPr/>
          </a:p>
        </p:txBody>
      </p:sp>
      <p:sp>
        <p:nvSpPr>
          <p:cNvPr id="460" name="Google Shape;460;p3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摘要跟決策功能很難明確抓出需要的重點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這是受限於會議進行方式不夠明確，AI無法總覽整場會議來掌握重點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但具有明確流程的會議需要花上更多時間配置，與使用AI節省時間的初衷相互違背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最好搭配向量資料庫來檢索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語音轉錄的字句都不精確，很難單純靠關鍵字來搜尋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 u="sng">
                <a:solidFill>
                  <a:srgbClr val="FF0000"/>
                </a:solidFill>
              </a:rPr>
              <a:t>結合向量資料庫的RAG</a:t>
            </a:r>
            <a:r>
              <a:rPr lang="zh-TW"/>
              <a:t>應該會是更好的做法</a:t>
            </a:r>
            <a:endParaRPr/>
          </a:p>
        </p:txBody>
      </p:sp>
      <p:sp>
        <p:nvSpPr>
          <p:cNvPr id="466" name="Google Shape;466;p4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SeaMeet短評</a:t>
            </a:r>
            <a:endParaRPr/>
          </a:p>
        </p:txBody>
      </p:sp>
      <p:sp>
        <p:nvSpPr>
          <p:cNvPr id="467" name="Google Shape;467;p4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8" name="Google Shape;468;p4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5" name="Google Shape;475;p41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1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好像更容易整理會議記錄了！</a:t>
            </a:r>
            <a:endParaRPr/>
          </a:p>
        </p:txBody>
      </p:sp>
      <p:sp>
        <p:nvSpPr>
          <p:cNvPr id="477" name="Google Shape;477;p4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把逐字稿跟NotebookLM結合</a:t>
            </a:r>
            <a:endParaRPr/>
          </a:p>
        </p:txBody>
      </p:sp>
      <p:sp>
        <p:nvSpPr>
          <p:cNvPr id="478" name="Google Shape;478;p41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1"/>
          <p:cNvSpPr txBox="1"/>
          <p:nvPr>
            <p:ph idx="4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120" y="1465300"/>
            <a:ext cx="2223466" cy="45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2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2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2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8" name="Google Shape;488;p42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SeaChat</a:t>
            </a:r>
            <a:endParaRPr/>
          </a:p>
        </p:txBody>
      </p:sp>
      <p:pic>
        <p:nvPicPr>
          <p:cNvPr id="489" name="Google Shape;489;p42"/>
          <p:cNvPicPr preferRelativeResize="0"/>
          <p:nvPr/>
        </p:nvPicPr>
        <p:blipFill rotWithShape="1">
          <a:blip r:embed="rId3">
            <a:alphaModFix/>
          </a:blip>
          <a:srcRect b="7990" l="0" r="0" t="7990"/>
          <a:stretch/>
        </p:blipFill>
        <p:spPr>
          <a:xfrm>
            <a:off x="0" y="1533475"/>
            <a:ext cx="9144000" cy="43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專為客戶服務用的聊天機器人SeaChat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快速部署且發佈</a:t>
            </a:r>
            <a:r>
              <a:rPr lang="zh-TW"/>
              <a:t>：只需 10 分鐘即可建立專屬的 AI 聊天機器人，並可供他人使用。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知識庫管理</a:t>
            </a:r>
            <a:r>
              <a:rPr lang="zh-TW"/>
              <a:t>：可將內部文件、網頁、試算表和 PDF 等資料轉化為機器人的知識庫，並能隨時更新內容，無需重新訓練。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對話分析與優化</a:t>
            </a:r>
            <a:r>
              <a:rPr lang="zh-TW"/>
              <a:t>：內建品質分析工具，能監控對話內容、提取熱門話題，並提供改進建議，提升客戶互動效率。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多管道支持</a:t>
            </a:r>
            <a:r>
              <a:rPr lang="zh-TW"/>
              <a:t>：支援LINE、Facebook Messenger、WhatsApp、網頁客服和電話等，實現全通路整合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真人客服整合</a:t>
            </a:r>
            <a:r>
              <a:rPr lang="zh-TW"/>
              <a:t>：當 AI 無法解決問題時，SeaChat 可無縫轉接至真人客服，確保客戶體驗順暢。</a:t>
            </a:r>
            <a:endParaRPr/>
          </a:p>
        </p:txBody>
      </p:sp>
      <p:sp>
        <p:nvSpPr>
          <p:cNvPr id="495" name="Google Shape;495;p4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聊天機器人SeaChat</a:t>
            </a:r>
            <a:endParaRPr/>
          </a:p>
        </p:txBody>
      </p:sp>
      <p:sp>
        <p:nvSpPr>
          <p:cNvPr id="496" name="Google Shape;496;p4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7" name="Google Shape;497;p4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4"/>
          <p:cNvSpPr txBox="1"/>
          <p:nvPr>
            <p:ph idx="1" type="body"/>
          </p:nvPr>
        </p:nvSpPr>
        <p:spPr>
          <a:xfrm>
            <a:off x="715550" y="1341325"/>
            <a:ext cx="39381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https://chat.seasalt.ai/gpt</a:t>
            </a:r>
            <a:r>
              <a:rPr lang="zh-TW"/>
              <a:t>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註冊SeaChat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用Google帳號註冊即可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建立機器人：引導精靈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空白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範本：預先撰寫的範本和對應功能的開啟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上傳知識庫</a:t>
            </a:r>
            <a:endParaRPr/>
          </a:p>
        </p:txBody>
      </p:sp>
      <p:sp>
        <p:nvSpPr>
          <p:cNvPr id="504" name="Google Shape;504;p4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SeaChat的操作方式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建立機器人</a:t>
            </a:r>
            <a:endParaRPr/>
          </a:p>
        </p:txBody>
      </p:sp>
      <p:sp>
        <p:nvSpPr>
          <p:cNvPr id="505" name="Google Shape;505;p4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6" name="Google Shape;506;p4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44"/>
          <p:cNvPicPr preferRelativeResize="0"/>
          <p:nvPr/>
        </p:nvPicPr>
        <p:blipFill rotWithShape="1">
          <a:blip r:embed="rId4">
            <a:alphaModFix/>
          </a:blip>
          <a:srcRect b="0" l="7685" r="13332" t="0"/>
          <a:stretch/>
        </p:blipFill>
        <p:spPr>
          <a:xfrm>
            <a:off x="4653625" y="1336775"/>
            <a:ext cx="3849175" cy="479665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專注於雲端通信和人工智能技術的創新公司，成立於2020年。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位置</a:t>
            </a:r>
            <a:r>
              <a:rPr lang="zh-TW"/>
              <a:t>：總部位於美國西雅圖，並在台北設有研發中心。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核心技術</a:t>
            </a:r>
            <a:r>
              <a:rPr lang="zh-TW"/>
              <a:t>：開發語音識別、語音合成、自然語言處理（NLP）和生成式AI等技術。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服務受眾</a:t>
            </a:r>
            <a:r>
              <a:rPr lang="zh-TW"/>
              <a:t>：為企業提供一站式的智能解決方案，幫助實現數位化轉型和提升運營效率</a:t>
            </a:r>
            <a:endParaRPr/>
          </a:p>
        </p:txBody>
      </p:sp>
      <p:sp>
        <p:nvSpPr>
          <p:cNvPr id="345" name="Google Shape;345;p2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製作者：SeaSalt.AI</a:t>
            </a:r>
            <a:endParaRPr/>
          </a:p>
        </p:txBody>
      </p:sp>
      <p:sp>
        <p:nvSpPr>
          <p:cNvPr id="346" name="Google Shape;346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7" name="Google Shape;347;p2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客戶服務：回答客戶問題並提供支援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常見問答FAQ：回答問題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產品推薦：推薦產品給客戶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內部知識庫：回答關於知識庫的問題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預約時間：協助客戶安排時間 [語音]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各種調查：都使用到了 </a:t>
            </a:r>
            <a:r>
              <a:rPr lang="zh-TW"/>
              <a:t>[問卷][語音] 功能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客戶滿意度調查、市場調查、活動回饋調查、品牌感知調查、招募資格預審調查</a:t>
            </a:r>
            <a:endParaRPr/>
          </a:p>
        </p:txBody>
      </p:sp>
      <p:sp>
        <p:nvSpPr>
          <p:cNvPr id="514" name="Google Shape;514;p4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SeaChat</a:t>
            </a:r>
            <a:r>
              <a:rPr lang="zh-TW"/>
              <a:t>範本</a:t>
            </a:r>
            <a:endParaRPr/>
          </a:p>
        </p:txBody>
      </p:sp>
      <p:sp>
        <p:nvSpPr>
          <p:cNvPr id="515" name="Google Shape;515;p4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6" name="Google Shape;516;p4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 sz="1800" u="sng">
                <a:solidFill>
                  <a:schemeClr val="hlink"/>
                </a:solidFill>
                <a:hlinkClick r:id="rId3"/>
              </a:rPr>
              <a:t>https://docs.google.com/document/d/1YF66804LRs4Cd3Fymv6a0dwH4JLnnNsjL2j-9ubyln4/edit?usp=sharing</a:t>
            </a:r>
            <a:r>
              <a:rPr lang="zh-TW" sz="1800"/>
              <a:t>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//QUESTIONS START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How would you rate the overall organization and planning of the event?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Did the event meet your expectations? Why or why not?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What was the highlight of the event for you?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800"/>
              <a:t>How satisfied were you with the venue or location of the event?</a:t>
            </a:r>
            <a:endParaRPr sz="1800"/>
          </a:p>
        </p:txBody>
      </p:sp>
      <p:sp>
        <p:nvSpPr>
          <p:cNvPr id="523" name="Google Shape;523;p4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活動回饋調查</a:t>
            </a:r>
            <a:endParaRPr/>
          </a:p>
        </p:txBody>
      </p:sp>
      <p:sp>
        <p:nvSpPr>
          <p:cNvPr id="524" name="Google Shape;524;p4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5" name="Google Shape;525;p4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從網路匯入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匯入網址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匯入Sitemaps (網址帶有.xml)</a:t>
            </a:r>
            <a:br>
              <a:rPr lang="zh-TW"/>
            </a:br>
            <a:r>
              <a:rPr lang="zh-TW" u="sng">
                <a:solidFill>
                  <a:schemeClr val="hlink"/>
                </a:solidFill>
                <a:hlinkClick r:id="rId3"/>
              </a:rPr>
              <a:t>https://blog.pulipuli.info/sitemap.xml</a:t>
            </a:r>
            <a:r>
              <a:rPr lang="zh-TW"/>
              <a:t>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檔案上傳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試算表類型：csv、xls、xlsx、ods等等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文件與圖片類型：txt、doc、docx、epub、odt、pdf、jpg、png、zip (圖片使用OCR)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結構化檔案：csv、json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影音檔：最多15分鐘</a:t>
            </a:r>
            <a:endParaRPr/>
          </a:p>
        </p:txBody>
      </p:sp>
      <p:sp>
        <p:nvSpPr>
          <p:cNvPr id="532" name="Google Shape;532;p4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Knowledge Base</a:t>
            </a:r>
            <a:endParaRPr/>
          </a:p>
        </p:txBody>
      </p:sp>
      <p:sp>
        <p:nvSpPr>
          <p:cNvPr id="533" name="Google Shape;533;p4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4" name="Google Shape;534;p4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表格支援</a:t>
            </a:r>
            <a:endParaRPr/>
          </a:p>
        </p:txBody>
      </p:sp>
      <p:sp>
        <p:nvSpPr>
          <p:cNvPr id="542" name="Google Shape;542;p4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43" name="Google Shape;543;p4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48"/>
          <p:cNvPicPr preferRelativeResize="0"/>
          <p:nvPr/>
        </p:nvPicPr>
        <p:blipFill rotWithShape="1">
          <a:blip r:embed="rId3">
            <a:alphaModFix/>
          </a:blip>
          <a:srcRect b="0" l="1868" r="36852" t="0"/>
          <a:stretch/>
        </p:blipFill>
        <p:spPr>
          <a:xfrm>
            <a:off x="3599375" y="1748738"/>
            <a:ext cx="5544625" cy="48672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6" name="Google Shape;5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50" y="1107500"/>
            <a:ext cx="6729950" cy="2329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7" name="Google Shape;547;p48"/>
          <p:cNvSpPr/>
          <p:nvPr/>
        </p:nvSpPr>
        <p:spPr>
          <a:xfrm>
            <a:off x="546400" y="1516275"/>
            <a:ext cx="1050900" cy="42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48" name="Google Shape;548;p48"/>
          <p:cNvSpPr/>
          <p:nvPr/>
        </p:nvSpPr>
        <p:spPr>
          <a:xfrm>
            <a:off x="2015975" y="1516275"/>
            <a:ext cx="667500" cy="42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49" name="Google Shape;549;p48"/>
          <p:cNvSpPr/>
          <p:nvPr/>
        </p:nvSpPr>
        <p:spPr>
          <a:xfrm>
            <a:off x="3006350" y="1516275"/>
            <a:ext cx="667500" cy="42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50" name="Google Shape;550;p48"/>
          <p:cNvSpPr/>
          <p:nvPr/>
        </p:nvSpPr>
        <p:spPr>
          <a:xfrm>
            <a:off x="3890225" y="5581350"/>
            <a:ext cx="955200" cy="42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51" name="Google Shape;551;p48"/>
          <p:cNvSpPr/>
          <p:nvPr/>
        </p:nvSpPr>
        <p:spPr>
          <a:xfrm>
            <a:off x="3890225" y="4463200"/>
            <a:ext cx="9552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52" name="Google Shape;552;p48"/>
          <p:cNvSpPr/>
          <p:nvPr/>
        </p:nvSpPr>
        <p:spPr>
          <a:xfrm>
            <a:off x="3890225" y="4041400"/>
            <a:ext cx="1285200" cy="3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Test AI Agent</a:t>
            </a:r>
            <a:r>
              <a:rPr lang="zh-TW"/>
              <a:t>：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取得可供任何人連線的公開網址</a:t>
            </a:r>
            <a:r>
              <a:rPr lang="zh-TW"/>
              <a:t>，不需登入即可使用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對談記錄 Converstations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可以幫對談記錄加上標籤歸類，協助研究分析</a:t>
            </a:r>
            <a:endParaRPr/>
          </a:p>
        </p:txBody>
      </p:sp>
      <p:sp>
        <p:nvSpPr>
          <p:cNvPr id="558" name="Google Shape;558;p4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SeaChat的操作方式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</a:t>
            </a:r>
            <a:r>
              <a:rPr lang="zh-TW"/>
              <a:t>機器人</a:t>
            </a:r>
            <a:endParaRPr/>
          </a:p>
        </p:txBody>
      </p:sp>
      <p:sp>
        <p:nvSpPr>
          <p:cNvPr id="559" name="Google Shape;559;p4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0" name="Google Shape;560;p4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9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350" y="3673474"/>
            <a:ext cx="5309725" cy="25916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SeaChat</a:t>
            </a:r>
            <a:r>
              <a:rPr lang="zh-TW"/>
              <a:t>管理者畫面</a:t>
            </a:r>
            <a:endParaRPr/>
          </a:p>
        </p:txBody>
      </p:sp>
      <p:sp>
        <p:nvSpPr>
          <p:cNvPr id="569" name="Google Shape;569;p5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0" name="Google Shape;570;p5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2" name="Google Shape;5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" y="1302071"/>
            <a:ext cx="9144000" cy="486605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3" name="Google Shape;573;p50"/>
          <p:cNvSpPr/>
          <p:nvPr/>
        </p:nvSpPr>
        <p:spPr>
          <a:xfrm>
            <a:off x="1817550" y="4611054"/>
            <a:ext cx="2218500" cy="1006800"/>
          </a:xfrm>
          <a:prstGeom prst="wedgeRoundRectCallout">
            <a:avLst>
              <a:gd fmla="val -47925" name="adj1"/>
              <a:gd fmla="val -15260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可設定AI自動標籤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以整串對話為單位的標籤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協助管理者自動分類</a:t>
            </a:r>
            <a:endParaRPr/>
          </a:p>
        </p:txBody>
      </p:sp>
      <p:sp>
        <p:nvSpPr>
          <p:cNvPr id="579" name="Google Shape;579;p5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進階功能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自動標籤</a:t>
            </a:r>
            <a:endParaRPr/>
          </a:p>
        </p:txBody>
      </p:sp>
      <p:sp>
        <p:nvSpPr>
          <p:cNvPr id="580" name="Google Shape;580;p5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1" name="Google Shape;581;p5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51"/>
          <p:cNvPicPr preferRelativeResize="0"/>
          <p:nvPr/>
        </p:nvPicPr>
        <p:blipFill rotWithShape="1">
          <a:blip r:embed="rId3">
            <a:alphaModFix/>
          </a:blip>
          <a:srcRect b="15490" l="0" r="0" t="0"/>
          <a:stretch/>
        </p:blipFill>
        <p:spPr>
          <a:xfrm>
            <a:off x="100" y="2966200"/>
            <a:ext cx="9143999" cy="38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被標示特定標籤後，自動執行後續動作</a:t>
            </a:r>
            <a:endParaRPr/>
          </a:p>
        </p:txBody>
      </p:sp>
      <p:sp>
        <p:nvSpPr>
          <p:cNvPr id="589" name="Google Shape;589;p5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600"/>
              <a:t>進階功能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標籤後的自動動作</a:t>
            </a:r>
            <a:endParaRPr/>
          </a:p>
        </p:txBody>
      </p:sp>
      <p:sp>
        <p:nvSpPr>
          <p:cNvPr id="590" name="Google Shape;590;p5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1" name="Google Shape;591;p5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98598"/>
            <a:ext cx="9144000" cy="484425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指定特定目標問題，要求AI抽取該問題的答案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需要Premium plan才能使用</a:t>
            </a:r>
            <a:endParaRPr/>
          </a:p>
        </p:txBody>
      </p:sp>
      <p:sp>
        <p:nvSpPr>
          <p:cNvPr id="599" name="Google Shape;599;p5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進階分析</a:t>
            </a:r>
            <a:br>
              <a:rPr lang="zh-TW"/>
            </a:br>
            <a:r>
              <a:rPr lang="zh-TW"/>
              <a:t>Extraction</a:t>
            </a:r>
            <a:endParaRPr/>
          </a:p>
        </p:txBody>
      </p:sp>
      <p:sp>
        <p:nvSpPr>
          <p:cNvPr id="600" name="Google Shape;600;p5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1" name="Google Shape;601;p5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0547"/>
            <a:ext cx="9143999" cy="435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zh-TW" sz="2000">
                <a:latin typeface="Lexend"/>
                <a:ea typeface="Lexend"/>
                <a:cs typeface="Lexend"/>
                <a:sym typeface="Lexend"/>
              </a:rPr>
              <a:t>了解患者來電原因</a:t>
            </a:r>
            <a:r>
              <a:rPr lang="zh-TW" sz="2000"/>
              <a:t>：找出病患來電的前 5 到 10 個主要原因，並有效處理。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zh-TW" sz="2000">
                <a:latin typeface="Lexend"/>
                <a:ea typeface="Lexend"/>
                <a:cs typeface="Lexend"/>
                <a:sym typeface="Lexend"/>
              </a:rPr>
              <a:t>管理接聽者應答</a:t>
            </a:r>
            <a:r>
              <a:rPr lang="zh-TW" sz="2000"/>
              <a:t>：評估前台接聽者與患者的互動表現。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zh-TW" sz="2000">
                <a:latin typeface="Lexend"/>
                <a:ea typeface="Lexend"/>
                <a:cs typeface="Lexend"/>
                <a:sym typeface="Lexend"/>
              </a:rPr>
              <a:t>前期醫療分診</a:t>
            </a:r>
            <a:r>
              <a:rPr lang="zh-TW" sz="2000"/>
              <a:t>：確保員工能夠正確地通過電話進行醫療分診。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b="1" lang="zh-TW" sz="2000">
                <a:latin typeface="Lexend"/>
                <a:ea typeface="Lexend"/>
                <a:cs typeface="Lexend"/>
                <a:sym typeface="Lexend"/>
              </a:rPr>
              <a:t>醫事專業互動</a:t>
            </a:r>
            <a:r>
              <a:rPr lang="zh-TW" sz="2000"/>
              <a:t>：防止因員工能力落差或漏接電話而流失患者。</a:t>
            </a:r>
            <a:endParaRPr sz="2000"/>
          </a:p>
        </p:txBody>
      </p:sp>
      <p:sp>
        <p:nvSpPr>
          <p:cNvPr id="609" name="Google Shape;609;p5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SeeChat</a:t>
            </a:r>
            <a:r>
              <a:rPr lang="zh-TW"/>
              <a:t>案例：醫病問答診療輔助</a:t>
            </a:r>
            <a:endParaRPr/>
          </a:p>
        </p:txBody>
      </p:sp>
      <p:sp>
        <p:nvSpPr>
          <p:cNvPr id="610" name="Google Shape;610;p5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11" name="Google Shape;611;p5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https://usecase.seasalt.ai/hospital-phone-call-analytics-dashboard-zh/</a:t>
            </a:r>
            <a:r>
              <a:rPr lang="zh-TW"/>
              <a:t> </a:t>
            </a:r>
            <a:endParaRPr/>
          </a:p>
        </p:txBody>
      </p:sp>
      <p:sp>
        <p:nvSpPr>
          <p:cNvPr id="612" name="Google Shape;612;p5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675" y="3658250"/>
            <a:ext cx="6645676" cy="27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SeaX：一站式雲客服中心，整合多種通訊（如WhatsApp、Facebook Messenger、LINE等），支持實時語音識別、知識庫管理和客服自動化。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zh-TW">
                <a:solidFill>
                  <a:srgbClr val="FF0000"/>
                </a:solidFill>
              </a:rPr>
              <a:t>SeaMeet：智能會議助手，提供語音轉文字、主題提取、摘要生成和自動報表功能。</a:t>
            </a:r>
            <a:endParaRPr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zh-TW">
                <a:solidFill>
                  <a:srgbClr val="FF0000"/>
                </a:solidFill>
              </a:rPr>
              <a:t>SeaChat：生成式AI聊天機器人平台，支持多輪對話、知識庫整合，適用於客戶支持和銷售。</a:t>
            </a:r>
            <a:endParaRPr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SeaVoice：語音識別與語音合成技術，支持多語言環境下的應用。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SeaWord：自然語言理解和對話分析工具。</a:t>
            </a:r>
            <a:endParaRPr/>
          </a:p>
        </p:txBody>
      </p:sp>
      <p:sp>
        <p:nvSpPr>
          <p:cNvPr id="353" name="Google Shape;353;p2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產品</a:t>
            </a:r>
            <a:endParaRPr/>
          </a:p>
        </p:txBody>
      </p:sp>
      <p:sp>
        <p:nvSpPr>
          <p:cNvPr id="354" name="Google Shape;354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5" name="Google Shape;355;p2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免費試用：0元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100次AI回覆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GPT 3.5模型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知識庫單一文件最多200KB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高級方案： 每年299美元 ~= 10000臺幣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可使用GPT4o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知識庫單一文件最多10MB，最多5000份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每條文字回覆是0.006美金 ~= 0.2臺幣。100條大約是20臺幣。</a:t>
            </a:r>
            <a:endParaRPr/>
          </a:p>
        </p:txBody>
      </p:sp>
      <p:sp>
        <p:nvSpPr>
          <p:cNvPr id="619" name="Google Shape;619;p5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SeaChat價格</a:t>
            </a:r>
            <a:endParaRPr/>
          </a:p>
        </p:txBody>
      </p:sp>
      <p:sp>
        <p:nvSpPr>
          <p:cNvPr id="620" name="Google Shape;620;p5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1" name="Google Shape;621;p5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https://wiki.seasalt.ai/seachat/seachat-payments/pricing-plans/</a:t>
            </a:r>
            <a:endParaRPr/>
          </a:p>
        </p:txBody>
      </p:sp>
      <p:sp>
        <p:nvSpPr>
          <p:cNvPr id="622" name="Google Shape;622;p55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非常適合研究調查使用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自動標籤跟自動萃取功能太神了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知識庫支援多種格式的匯入，表格整理的超好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免費版本可以立刻佈署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建立可自訂聊天機器人，而且發佈給其他人使用的最快方案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Knowledge Base最多只有200KB，使用上限制頗多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免費版只能使用GPT 3.5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價格較貴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AI文字回覆還要額外收費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考慮到功能的豐富性，還是很值得使用</a:t>
            </a:r>
            <a:endParaRPr/>
          </a:p>
        </p:txBody>
      </p:sp>
      <p:sp>
        <p:nvSpPr>
          <p:cNvPr id="628" name="Google Shape;628;p5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SeaChat短評</a:t>
            </a:r>
            <a:endParaRPr/>
          </a:p>
        </p:txBody>
      </p:sp>
      <p:sp>
        <p:nvSpPr>
          <p:cNvPr id="629" name="Google Shape;629;p5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0" name="Google Shape;630;p5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6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37" name="Google Shape;637;p57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8" name="Google Shape;638;p57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639" name="Google Shape;6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7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42" name="Google Shape;642;p57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/>
              <a:t>pudding</a:t>
            </a:r>
            <a:r>
              <a:rPr lang="zh-TW" sz="2200" u="sng">
                <a:solidFill>
                  <a:schemeClr val="hlink"/>
                </a:solidFill>
                <a:hlinkClick r:id="rId5"/>
              </a:rPr>
              <a:t>@</a:t>
            </a:r>
            <a:r>
              <a:rPr lang="zh-TW" sz="2200" u="sng"/>
              <a:t>nccu.edu.tw</a:t>
            </a:r>
            <a:endParaRPr sz="2200" u="sng"/>
          </a:p>
        </p:txBody>
      </p:sp>
      <p:pic>
        <p:nvPicPr>
          <p:cNvPr id="643" name="Google Shape;64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57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645" name="Google Shape;645;p57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57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647" name="Google Shape;647;p5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57"/>
          <p:cNvGrpSpPr/>
          <p:nvPr/>
        </p:nvGrpSpPr>
        <p:grpSpPr>
          <a:xfrm rot="1336272">
            <a:off x="319965" y="2208442"/>
            <a:ext cx="901717" cy="1446156"/>
            <a:chOff x="4509424" y="1600237"/>
            <a:chExt cx="1184961" cy="1900417"/>
          </a:xfrm>
        </p:grpSpPr>
        <p:grpSp>
          <p:nvGrpSpPr>
            <p:cNvPr id="651" name="Google Shape;651;p57"/>
            <p:cNvGrpSpPr/>
            <p:nvPr/>
          </p:nvGrpSpPr>
          <p:grpSpPr>
            <a:xfrm>
              <a:off x="4509424" y="1600237"/>
              <a:ext cx="1184961" cy="1900417"/>
              <a:chOff x="4438850" y="1497767"/>
              <a:chExt cx="1384138" cy="2002758"/>
            </a:xfrm>
          </p:grpSpPr>
          <p:sp>
            <p:nvSpPr>
              <p:cNvPr id="652" name="Google Shape;652;p57"/>
              <p:cNvSpPr/>
              <p:nvPr/>
            </p:nvSpPr>
            <p:spPr>
              <a:xfrm>
                <a:off x="4438850" y="2399525"/>
                <a:ext cx="1128900" cy="1101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57"/>
              <p:cNvSpPr/>
              <p:nvPr/>
            </p:nvSpPr>
            <p:spPr>
              <a:xfrm rot="900004">
                <a:off x="4570754" y="1625105"/>
                <a:ext cx="1128969" cy="1101026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54" name="Google Shape;654;p5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-4">
              <a:off x="4599291" y="1736549"/>
              <a:ext cx="918312" cy="1686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5" name="Google Shape;655;p57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656" name="Google Shape;656;p5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657" name="Google Shape;657;p5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5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5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0" name="Google Shape;660;p5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661" name="Google Shape;661;p5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5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64" name="Google Shape;664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1250" y="5186050"/>
            <a:ext cx="643800" cy="16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57"/>
          <p:cNvGrpSpPr/>
          <p:nvPr/>
        </p:nvGrpSpPr>
        <p:grpSpPr>
          <a:xfrm>
            <a:off x="3373269" y="2282813"/>
            <a:ext cx="1016875" cy="1072897"/>
            <a:chOff x="4490675" y="-372879"/>
            <a:chExt cx="1247700" cy="1247700"/>
          </a:xfrm>
        </p:grpSpPr>
        <p:sp>
          <p:nvSpPr>
            <p:cNvPr id="666" name="Google Shape;666;p57"/>
            <p:cNvSpPr/>
            <p:nvPr/>
          </p:nvSpPr>
          <p:spPr>
            <a:xfrm>
              <a:off x="4490675" y="-372879"/>
              <a:ext cx="1247700" cy="12477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FFF"/>
            </a:solidFill>
            <a:ln cap="flat" cmpd="sng" w="1143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7" name="Google Shape;667;p57"/>
            <p:cNvGrpSpPr/>
            <p:nvPr/>
          </p:nvGrpSpPr>
          <p:grpSpPr>
            <a:xfrm>
              <a:off x="4579538" y="-271369"/>
              <a:ext cx="1069969" cy="1079355"/>
              <a:chOff x="3750225" y="-93219"/>
              <a:chExt cx="1069969" cy="1079355"/>
            </a:xfrm>
          </p:grpSpPr>
          <p:sp>
            <p:nvSpPr>
              <p:cNvPr id="668" name="Google Shape;668;p57"/>
              <p:cNvSpPr/>
              <p:nvPr/>
            </p:nvSpPr>
            <p:spPr>
              <a:xfrm>
                <a:off x="3799594" y="-34464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741B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57"/>
              <p:cNvSpPr/>
              <p:nvPr/>
            </p:nvSpPr>
            <p:spPr>
              <a:xfrm>
                <a:off x="3750225" y="-93219"/>
                <a:ext cx="1020600" cy="1020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70" name="Google Shape;670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55662" y="1548150"/>
            <a:ext cx="3035576" cy="3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https://meet.seasalt.ai/zh-tw</a:t>
            </a:r>
            <a:r>
              <a:rPr lang="zh-TW"/>
              <a:t> </a:t>
            </a:r>
            <a:endParaRPr/>
          </a:p>
        </p:txBody>
      </p:sp>
      <p:sp>
        <p:nvSpPr>
          <p:cNvPr id="362" name="Google Shape;362;p29"/>
          <p:cNvSpPr txBox="1"/>
          <p:nvPr>
            <p:ph idx="2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4" name="Google Shape;364;p29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SeaMeet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4430"/>
            <a:ext cx="9144003" cy="4554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AI 會議管理工具，旨在提升會議效率，解決跨時區、跨文化團隊溝通的挑戰。SeaMeet 提供即時會議記錄、摘要生成、行動項目追蹤等功能，幫助團隊更高效地協作。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實時轉錄與多語言支持</a:t>
            </a:r>
            <a:r>
              <a:rPr lang="zh-TW"/>
              <a:t>：中文也ok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錄音與回放</a:t>
            </a:r>
            <a:r>
              <a:rPr lang="zh-TW"/>
              <a:t>：支援高品質錄音，並提供特定片段回放功能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AI 生成摘要與行動項目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記錄保留</a:t>
            </a:r>
            <a:r>
              <a:rPr lang="zh-TW"/>
              <a:t>：創建Google文件，供團隊回顧記錄項目</a:t>
            </a:r>
            <a:endParaRPr/>
          </a:p>
        </p:txBody>
      </p:sp>
      <p:sp>
        <p:nvSpPr>
          <p:cNvPr id="371" name="Google Shape;371;p3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SeaMeet</a:t>
            </a:r>
            <a:endParaRPr/>
          </a:p>
        </p:txBody>
      </p:sp>
      <p:sp>
        <p:nvSpPr>
          <p:cNvPr id="372" name="Google Shape;372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3" name="Google Shape;373;p3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0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https://meet.seasalt.ai/signin</a:t>
            </a:r>
            <a:r>
              <a:rPr lang="zh-TW"/>
              <a:t>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註冊SeaMeet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用Google帳號註冊即可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登入SeaMeet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建立</a:t>
            </a:r>
            <a:r>
              <a:rPr lang="zh-TW"/>
              <a:t>Workspace</a:t>
            </a:r>
            <a:endParaRPr/>
          </a:p>
        </p:txBody>
      </p:sp>
      <p:sp>
        <p:nvSpPr>
          <p:cNvPr id="380" name="Google Shape;380;p3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SeaMeet的操作方式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準備</a:t>
            </a:r>
            <a:endParaRPr/>
          </a:p>
        </p:txBody>
      </p:sp>
      <p:sp>
        <p:nvSpPr>
          <p:cNvPr id="381" name="Google Shape;381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2" name="Google Shape;382;p3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1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121" y="1341325"/>
            <a:ext cx="3517100" cy="45007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登入SeaMeet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進入Workspace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進入Meeting List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開啟Google Meet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Start Recording，</a:t>
            </a:r>
            <a:br>
              <a:rPr lang="zh-TW"/>
            </a:br>
            <a:r>
              <a:rPr lang="zh-TW"/>
              <a:t>輸入Google Meet code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等待機器人自動加入Google Meet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會議中，機器人會自動轉錄(區分帳號)、定期自動摘要</a:t>
            </a:r>
            <a:br>
              <a:rPr lang="zh-TW"/>
            </a:br>
            <a:endParaRPr/>
          </a:p>
        </p:txBody>
      </p:sp>
      <p:sp>
        <p:nvSpPr>
          <p:cNvPr id="390" name="Google Shape;390;p3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SeaMeet的操作方式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開啟會議</a:t>
            </a:r>
            <a:endParaRPr/>
          </a:p>
        </p:txBody>
      </p:sp>
      <p:sp>
        <p:nvSpPr>
          <p:cNvPr id="391" name="Google Shape;391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92" name="Google Shape;392;p3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2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500" y="1393800"/>
            <a:ext cx="375285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會議結束後在SeaMeet停止機器人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zh-TW"/>
              <a:t>過一段時間，會產生會議錄音檔和AI整場會議的摘要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zh-TW"/>
              <a:t>可轉存為Google Doc，看到完整記錄</a:t>
            </a:r>
            <a:br>
              <a:rPr lang="zh-TW"/>
            </a:br>
            <a:endParaRPr/>
          </a:p>
        </p:txBody>
      </p:sp>
      <p:sp>
        <p:nvSpPr>
          <p:cNvPr id="400" name="Google Shape;400;p3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SeaMeet的操作方式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結束</a:t>
            </a:r>
            <a:r>
              <a:rPr lang="zh-TW"/>
              <a:t>會議</a:t>
            </a:r>
            <a:endParaRPr/>
          </a:p>
        </p:txBody>
      </p:sp>
      <p:sp>
        <p:nvSpPr>
          <p:cNvPr id="401" name="Google Shape;401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2" name="Google Shape;402;p3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3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33"/>
          <p:cNvPicPr preferRelativeResize="0"/>
          <p:nvPr/>
        </p:nvPicPr>
        <p:blipFill rotWithShape="1">
          <a:blip r:embed="rId3">
            <a:alphaModFix/>
          </a:blip>
          <a:srcRect b="0" l="109" r="109" t="0"/>
          <a:stretch/>
        </p:blipFill>
        <p:spPr>
          <a:xfrm>
            <a:off x="871563" y="2864799"/>
            <a:ext cx="7060326" cy="3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機器人參與會議</a:t>
            </a:r>
            <a:r>
              <a:rPr lang="zh-TW"/>
              <a:t>：使用瀏覽器擴充功能、整合行事曆、自行呼叫機器人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可上傳錄音檔</a:t>
            </a:r>
            <a:r>
              <a:rPr lang="zh-TW"/>
              <a:t>，讓SeaMeet自動分析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整場會議自動摘要</a:t>
            </a:r>
            <a:r>
              <a:rPr lang="zh-TW"/>
              <a:t>：Meeting Summary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自動關鍵詞萃取</a:t>
            </a:r>
            <a:r>
              <a:rPr lang="zh-TW"/>
              <a:t>：Topics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決策偵測與記錄</a:t>
            </a:r>
            <a:r>
              <a:rPr lang="zh-TW"/>
              <a:t>：Action Items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團員手動撰寫筆記</a:t>
            </a:r>
            <a:r>
              <a:rPr lang="zh-TW"/>
              <a:t>：Notes</a:t>
            </a:r>
            <a:endParaRPr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帶有時間戳記的自動轉錄</a:t>
            </a:r>
            <a:r>
              <a:rPr lang="zh-TW"/>
              <a:t>：Transcript </a:t>
            </a:r>
            <a:endParaRPr/>
          </a:p>
        </p:txBody>
      </p:sp>
      <p:sp>
        <p:nvSpPr>
          <p:cNvPr id="410" name="Google Shape;410;p3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SeaMeet</a:t>
            </a:r>
            <a:r>
              <a:rPr lang="zh-TW"/>
              <a:t>的記錄成果</a:t>
            </a:r>
            <a:endParaRPr/>
          </a:p>
        </p:txBody>
      </p:sp>
      <p:sp>
        <p:nvSpPr>
          <p:cNvPr id="411" name="Google Shape;411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2" name="Google Shape;412;p3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4"/>
          <p:cNvSpPr txBox="1"/>
          <p:nvPr>
            <p:ph idx="3" type="subTitle"/>
          </p:nvPr>
        </p:nvSpPr>
        <p:spPr>
          <a:xfrm>
            <a:off x="715550" y="6431700"/>
            <a:ext cx="30915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